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3" r:id="rId35"/>
    <p:sldId id="384" r:id="rId36"/>
    <p:sldId id="381" r:id="rId37"/>
    <p:sldId id="382" r:id="rId38"/>
    <p:sldId id="385" r:id="rId39"/>
    <p:sldId id="386" r:id="rId40"/>
    <p:sldId id="387" r:id="rId41"/>
    <p:sldId id="388" r:id="rId42"/>
    <p:sldId id="389" r:id="rId43"/>
    <p:sldId id="391" r:id="rId44"/>
    <p:sldId id="393" r:id="rId45"/>
    <p:sldId id="392" r:id="rId46"/>
    <p:sldId id="394" r:id="rId47"/>
    <p:sldId id="395" r:id="rId48"/>
    <p:sldId id="396" r:id="rId49"/>
    <p:sldId id="390" r:id="rId50"/>
    <p:sldId id="398" r:id="rId51"/>
    <p:sldId id="397" r:id="rId52"/>
    <p:sldId id="34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8"/>
    <p:restoredTop sz="94656"/>
  </p:normalViewPr>
  <p:slideViewPr>
    <p:cSldViewPr snapToGrid="0" snapToObjects="1">
      <p:cViewPr varScale="1">
        <p:scale>
          <a:sx n="113" d="100"/>
          <a:sy n="113" d="100"/>
        </p:scale>
        <p:origin x="13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dagbladet.no/nyheter/slik-tapper-de-pc-en-din-for-informasjon/638609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-test.org/en/news/news-single-view/put-to-the-test-antivirus-solutions-for-macos-sierr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virusbulletin.com/testing/results/latest/vb100-antimal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av-test.org/en/antivirus/home-window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rey.github.io/JavaScript-Equality-Table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events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ammclennan/JavaScript-Koan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4"/>
            <a:ext cx="11092543" cy="47758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bases of how malware works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regarding malware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</a:p>
          <a:p>
            <a:r>
              <a:rPr lang="en-US" dirty="0" smtClean="0"/>
              <a:t>JavaScript: as we will need to use JS in the following lectures, we will do a intro/revision here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 and how the HAL computer behaves…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59676" y="233004"/>
            <a:ext cx="2986105" cy="2486548"/>
            <a:chOff x="633249" y="1000552"/>
            <a:chExt cx="2401580" cy="1871575"/>
          </a:xfrm>
        </p:grpSpPr>
        <p:pic>
          <p:nvPicPr>
            <p:cNvPr id="5" name="Picture 4" descr="04-11a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62" y="1462289"/>
              <a:ext cx="2021556" cy="14098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633249" y="1000552"/>
              <a:ext cx="2401580" cy="46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</a:t>
              </a:r>
              <a:r>
                <a:rPr lang="en-US" sz="2400" dirty="0" smtClean="0"/>
                <a:t>malware</a:t>
              </a:r>
              <a:endParaRPr lang="en-US" sz="2400" dirty="0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526021" y="677917"/>
            <a:ext cx="3221620" cy="1656333"/>
            <a:chOff x="2962992" y="1484258"/>
            <a:chExt cx="3220220" cy="10092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62992" y="2029024"/>
              <a:ext cx="3220220" cy="464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2962992" y="1484258"/>
              <a:ext cx="2684426" cy="83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sz="2400" dirty="0"/>
                <a:t>1. </a:t>
              </a:r>
              <a:r>
                <a:rPr lang="en-US" sz="2400" dirty="0" smtClean="0"/>
                <a:t>Infection of user machine</a:t>
              </a:r>
              <a:endParaRPr lang="en-US" sz="2400" dirty="0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40094" y="2912635"/>
            <a:ext cx="2644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2. Spyware </a:t>
            </a:r>
            <a:r>
              <a:rPr lang="en-US" sz="2400" dirty="0" smtClean="0"/>
              <a:t>process collecting </a:t>
            </a:r>
            <a:r>
              <a:rPr lang="en-US" sz="2400" dirty="0"/>
              <a:t>i</a:t>
            </a:r>
            <a:r>
              <a:rPr lang="en-US" sz="2400" dirty="0" smtClean="0"/>
              <a:t>nfo like keystrokes and screenshots</a:t>
            </a:r>
            <a:endParaRPr lang="en-US" sz="24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406353" y="2932277"/>
            <a:ext cx="3407681" cy="2519514"/>
            <a:chOff x="5240185" y="3183936"/>
            <a:chExt cx="3407711" cy="2521081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026152" y="3397969"/>
              <a:ext cx="1669500" cy="124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225008" y="3764819"/>
              <a:ext cx="2422888" cy="194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3. Spyware </a:t>
              </a:r>
              <a:r>
                <a:rPr lang="en-US" sz="2400" dirty="0" smtClean="0"/>
                <a:t>process periodically sends data to  one of hacker’s servers</a:t>
              </a:r>
              <a:endParaRPr lang="en-US" sz="2400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20693" y="790740"/>
            <a:ext cx="2709863" cy="2047875"/>
            <a:chOff x="5654220" y="1042445"/>
            <a:chExt cx="2710549" cy="2048370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6614994" y="1042445"/>
              <a:ext cx="763544" cy="461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pic>
          <p:nvPicPr>
            <p:cNvPr id="16" name="Picture 15" descr="4-11c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220" y="1380664"/>
              <a:ext cx="2710549" cy="1710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545781" y="4694402"/>
            <a:ext cx="4000326" cy="2194763"/>
            <a:chOff x="2665390" y="4275034"/>
            <a:chExt cx="4000510" cy="219454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>
              <a:off x="2665390" y="6007956"/>
              <a:ext cx="4000510" cy="46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data collection </a:t>
              </a:r>
              <a:r>
                <a:rPr lang="en-US" sz="2400" dirty="0" smtClean="0"/>
                <a:t>server</a:t>
              </a:r>
              <a:endParaRPr lang="en-US" sz="2400" dirty="0"/>
            </a:p>
          </p:txBody>
        </p:sp>
        <p:pic>
          <p:nvPicPr>
            <p:cNvPr id="19" name="Picture 18" descr="04-11b.wm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85" y="4275034"/>
              <a:ext cx="1816183" cy="16476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897" y="1825624"/>
            <a:ext cx="11077903" cy="47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2009 </a:t>
            </a:r>
            <a:r>
              <a:rPr lang="en-US" i="1" dirty="0" err="1"/>
              <a:t>SpyEye</a:t>
            </a:r>
            <a:r>
              <a:rPr lang="en-US" dirty="0"/>
              <a:t> appeared, a "click-and-drag" programming tool for creating </a:t>
            </a:r>
            <a:r>
              <a:rPr lang="en-US" dirty="0" smtClean="0"/>
              <a:t>malware spyware </a:t>
            </a:r>
            <a:r>
              <a:rPr lang="en-US" dirty="0"/>
              <a:t>that </a:t>
            </a:r>
            <a:r>
              <a:rPr lang="en-US" i="1" dirty="0"/>
              <a:t>steals bank </a:t>
            </a:r>
            <a:r>
              <a:rPr lang="en-US" i="1" dirty="0" smtClean="0"/>
              <a:t>information</a:t>
            </a:r>
            <a:endParaRPr lang="en-US" dirty="0" smtClean="0"/>
          </a:p>
          <a:p>
            <a:r>
              <a:rPr lang="en-US" dirty="0" smtClean="0"/>
              <a:t>You could buy it for 7000 Kroner</a:t>
            </a:r>
          </a:p>
          <a:p>
            <a:r>
              <a:rPr lang="en-US" dirty="0" smtClean="0"/>
              <a:t>Targeted attacks against </a:t>
            </a:r>
            <a:r>
              <a:rPr lang="en-US" dirty="0" err="1" smtClean="0"/>
              <a:t>Nordea</a:t>
            </a:r>
            <a:r>
              <a:rPr lang="en-US" dirty="0" smtClean="0"/>
              <a:t> and </a:t>
            </a:r>
            <a:r>
              <a:rPr lang="en-US" dirty="0" err="1" smtClean="0"/>
              <a:t>DnB</a:t>
            </a:r>
            <a:r>
              <a:rPr lang="en-US" dirty="0" smtClean="0"/>
              <a:t> NOR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www.dagbladet.no/nyheter/slik-tapper-de-pc-en-din-for-informasjon/63860991</a:t>
            </a:r>
            <a:endParaRPr lang="en-US" dirty="0" smtClean="0"/>
          </a:p>
          <a:p>
            <a:r>
              <a:rPr lang="en-US" dirty="0" smtClean="0"/>
              <a:t>Several cases of stolen  money from accounts</a:t>
            </a:r>
          </a:p>
          <a:p>
            <a:r>
              <a:rPr lang="en-US" dirty="0" smtClean="0"/>
              <a:t>2011 those banks make public announcements on media to warn customers</a:t>
            </a:r>
          </a:p>
          <a:p>
            <a:r>
              <a:rPr lang="en-US" dirty="0" smtClean="0"/>
              <a:t>That’s also a reason for two-factor authentication and hardware one-time code devices</a:t>
            </a:r>
            <a:endParaRPr lang="en-US" dirty="0"/>
          </a:p>
        </p:txBody>
      </p:sp>
      <p:pic>
        <p:nvPicPr>
          <p:cNvPr id="1026" name="Picture 2" descr="Image result for dnb kodebrik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58" y="5721796"/>
            <a:ext cx="1903141" cy="11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pPr lvl="1"/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machines…</a:t>
            </a:r>
          </a:p>
          <a:p>
            <a:r>
              <a:rPr lang="en-US" dirty="0" smtClean="0"/>
              <a:t>If once you graduate then get a job at </a:t>
            </a:r>
            <a:r>
              <a:rPr lang="en-US" i="1" dirty="0" err="1" smtClean="0"/>
              <a:t>Ruter</a:t>
            </a:r>
            <a:r>
              <a:rPr lang="en-US" dirty="0" smtClean="0"/>
              <a:t>, please help them improving their security practices…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365126"/>
            <a:ext cx="11713780" cy="722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anti-virus vendors out there…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48" y="1187121"/>
            <a:ext cx="11816255" cy="15797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/>
              <a:t>Not just Windows, also Mac…</a:t>
            </a:r>
          </a:p>
          <a:p>
            <a:pPr lvl="1"/>
            <a:r>
              <a:rPr lang="en-US" dirty="0">
                <a:hlinkClick r:id="rId2"/>
              </a:rPr>
              <a:t>https://www.virusbulletin.com/testing/results/latest/vb100-antimalware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https://www.av-test.org/en/news/news-single-view/put-to-the-test-antivirus-solutions-for-macos-sierra/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https://www.av-test.org/en/antivirus/home-windows/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" y="3053288"/>
            <a:ext cx="5299075" cy="345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85" y="2580901"/>
            <a:ext cx="3584568" cy="1950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69" y="4704288"/>
            <a:ext cx="3740034" cy="19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95" y="1825624"/>
            <a:ext cx="11738517" cy="489484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Interpreted</a:t>
            </a:r>
            <a:r>
              <a:rPr lang="en-US" dirty="0" smtClean="0"/>
              <a:t>: you do not need to compile it (</a:t>
            </a:r>
            <a:r>
              <a:rPr lang="en-US" dirty="0" err="1" smtClean="0"/>
              <a:t>eg</a:t>
            </a:r>
            <a:r>
              <a:rPr lang="en-US" dirty="0" smtClean="0"/>
              <a:t>, in contrast to Java which is compiled down to bytecode)</a:t>
            </a:r>
          </a:p>
          <a:p>
            <a:pPr lvl="1"/>
            <a:r>
              <a:rPr lang="en-US" dirty="0" smtClean="0"/>
              <a:t>Note: for performance reasons, the </a:t>
            </a:r>
            <a:r>
              <a:rPr lang="en-US" i="1" dirty="0" smtClean="0"/>
              <a:t>runtime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 a browser like Chrome) will compile JS </a:t>
            </a:r>
            <a:r>
              <a:rPr lang="en-US" i="1" dirty="0" smtClean="0"/>
              <a:t>on the fly </a:t>
            </a:r>
            <a:r>
              <a:rPr lang="en-US" dirty="0" smtClean="0"/>
              <a:t>into machine code</a:t>
            </a:r>
          </a:p>
          <a:p>
            <a:r>
              <a:rPr lang="en-US" b="1" dirty="0" smtClean="0"/>
              <a:t>Dynamically Typed</a:t>
            </a:r>
            <a:r>
              <a:rPr lang="en-US" dirty="0" smtClean="0"/>
              <a:t>: when declaring variables, no need to specify the type, </a:t>
            </a:r>
            <a:r>
              <a:rPr lang="en-US" dirty="0" err="1" smtClean="0"/>
              <a:t>eg</a:t>
            </a:r>
            <a:r>
              <a:rPr lang="en-US" dirty="0" smtClean="0"/>
              <a:t> String or Numeric, and can reassign to different types</a:t>
            </a:r>
          </a:p>
          <a:p>
            <a:r>
              <a:rPr lang="en-US" b="1" dirty="0"/>
              <a:t>Weakly </a:t>
            </a:r>
            <a:r>
              <a:rPr lang="en-US" b="1" dirty="0" smtClean="0"/>
              <a:t>Typed</a:t>
            </a:r>
            <a:r>
              <a:rPr lang="en-US" dirty="0" smtClean="0"/>
              <a:t>: you can use operators like “+” and “-” on different types (</a:t>
            </a:r>
            <a:r>
              <a:rPr lang="en-US" dirty="0" err="1" smtClean="0"/>
              <a:t>eg</a:t>
            </a:r>
            <a:r>
              <a:rPr lang="en-US" dirty="0" smtClean="0"/>
              <a:t> arrays and strings) without throwing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75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11649307" cy="4850238"/>
          </a:xfrm>
        </p:spPr>
        <p:txBody>
          <a:bodyPr/>
          <a:lstStyle/>
          <a:p>
            <a:r>
              <a:rPr lang="en-US" dirty="0" smtClean="0"/>
              <a:t>Can just provide source code directly to the browser</a:t>
            </a:r>
          </a:p>
          <a:p>
            <a:r>
              <a:rPr lang="en-US" dirty="0" smtClean="0"/>
              <a:t>Can be directly inside HTML, or in separated “.</a:t>
            </a:r>
            <a:r>
              <a:rPr lang="en-US" dirty="0" err="1" smtClean="0"/>
              <a:t>js</a:t>
            </a:r>
            <a:r>
              <a:rPr lang="en-US" dirty="0" smtClean="0"/>
              <a:t>” files imported like any other resource (CSS, images, etc.)</a:t>
            </a:r>
          </a:p>
          <a:p>
            <a:r>
              <a:rPr lang="en-US" dirty="0" smtClean="0"/>
              <a:t>Note: current practice is to use </a:t>
            </a:r>
            <a:r>
              <a:rPr lang="en-US" i="1" dirty="0" err="1" smtClean="0"/>
              <a:t>transpilation</a:t>
            </a:r>
            <a:r>
              <a:rPr lang="en-US" dirty="0" smtClean="0"/>
              <a:t> steps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build tools like NPM</a:t>
            </a:r>
          </a:p>
          <a:p>
            <a:pPr lvl="1"/>
            <a:r>
              <a:rPr lang="en-US" dirty="0" smtClean="0"/>
              <a:t>bundle dependencies like libraries (React/Angular/</a:t>
            </a:r>
            <a:r>
              <a:rPr lang="en-US" dirty="0" err="1" smtClean="0"/>
              <a:t>Vue</a:t>
            </a:r>
            <a:r>
              <a:rPr lang="en-US" dirty="0" smtClean="0"/>
              <a:t>/etc.)</a:t>
            </a:r>
          </a:p>
          <a:p>
            <a:pPr lvl="1"/>
            <a:r>
              <a:rPr lang="en-US" dirty="0" smtClean="0"/>
              <a:t>transformations to support old browsers</a:t>
            </a:r>
          </a:p>
          <a:p>
            <a:pPr lvl="1"/>
            <a:r>
              <a:rPr lang="en-US" dirty="0" smtClean="0"/>
              <a:t>enabling typing with </a:t>
            </a:r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64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8" y="365125"/>
            <a:ext cx="11597268" cy="1325563"/>
          </a:xfrm>
        </p:spPr>
        <p:txBody>
          <a:bodyPr/>
          <a:lstStyle/>
          <a:p>
            <a:r>
              <a:rPr lang="en-US" dirty="0" smtClean="0"/>
              <a:t>Dynamically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825625"/>
            <a:ext cx="11760820" cy="4842804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var</a:t>
            </a:r>
            <a:r>
              <a:rPr lang="en-US" b="1" dirty="0" smtClean="0"/>
              <a:t> x = 1;</a:t>
            </a:r>
          </a:p>
          <a:p>
            <a:pPr lvl="1"/>
            <a:r>
              <a:rPr lang="en-US" dirty="0" smtClean="0"/>
              <a:t>declare a variable called </a:t>
            </a:r>
            <a:r>
              <a:rPr lang="en-US" b="1" dirty="0" smtClean="0"/>
              <a:t>x</a:t>
            </a:r>
            <a:r>
              <a:rPr lang="en-US" dirty="0" smtClean="0"/>
              <a:t> with a numeric value equal to </a:t>
            </a:r>
            <a:r>
              <a:rPr lang="en-US" b="1" dirty="0" smtClean="0"/>
              <a:t>1</a:t>
            </a:r>
          </a:p>
          <a:p>
            <a:pPr lvl="1"/>
            <a:r>
              <a:rPr lang="en-US" dirty="0" smtClean="0"/>
              <a:t>note we did not need to specify the “numeric” type</a:t>
            </a:r>
          </a:p>
          <a:p>
            <a:r>
              <a:rPr lang="en-US" b="1" dirty="0" err="1"/>
              <a:t>var</a:t>
            </a:r>
            <a:r>
              <a:rPr lang="en-US" b="1" dirty="0"/>
              <a:t> x = </a:t>
            </a:r>
            <a:r>
              <a:rPr lang="en-US" b="1" dirty="0" smtClean="0"/>
              <a:t>1;  </a:t>
            </a:r>
            <a:r>
              <a:rPr lang="en-US" b="1" dirty="0" err="1" smtClean="0"/>
              <a:t>var</a:t>
            </a:r>
            <a:r>
              <a:rPr lang="en-US" b="1" dirty="0" smtClean="0"/>
              <a:t> x = “a”;</a:t>
            </a:r>
          </a:p>
          <a:p>
            <a:pPr lvl="1"/>
            <a:r>
              <a:rPr lang="en-US" b="1" dirty="0" smtClean="0"/>
              <a:t>x</a:t>
            </a:r>
            <a:r>
              <a:rPr lang="en-US" dirty="0" smtClean="0"/>
              <a:t> contains a string in the end. So, we changed the type from numeric to string</a:t>
            </a:r>
          </a:p>
          <a:p>
            <a:r>
              <a:rPr lang="en-US" b="1" dirty="0" smtClean="0"/>
              <a:t>x = 1</a:t>
            </a:r>
          </a:p>
          <a:p>
            <a:pPr lvl="1"/>
            <a:r>
              <a:rPr lang="en-US" dirty="0" smtClean="0"/>
              <a:t>the “</a:t>
            </a:r>
            <a:r>
              <a:rPr lang="en-US" b="1" dirty="0" err="1" smtClean="0"/>
              <a:t>var</a:t>
            </a:r>
            <a:r>
              <a:rPr lang="en-US" dirty="0" smtClean="0"/>
              <a:t>” and “</a:t>
            </a:r>
            <a:r>
              <a:rPr lang="en-US" b="1" dirty="0" smtClean="0"/>
              <a:t>;</a:t>
            </a:r>
            <a:r>
              <a:rPr lang="en-US" dirty="0" smtClean="0"/>
              <a:t>” could be omitted, but you should NOT omit them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 smtClean="0"/>
              <a:t>var</a:t>
            </a:r>
            <a:r>
              <a:rPr lang="en-US" dirty="0" smtClean="0"/>
              <a:t>”: makes a local variable, otherwise is global scope (which is </a:t>
            </a:r>
            <a:r>
              <a:rPr lang="en-US" i="1" dirty="0" smtClean="0"/>
              <a:t>bad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omitting “</a:t>
            </a:r>
            <a:r>
              <a:rPr lang="en-US" b="1" dirty="0" smtClean="0"/>
              <a:t>;</a:t>
            </a:r>
            <a:r>
              <a:rPr lang="en-US" dirty="0" smtClean="0"/>
              <a:t>” can lead to subtle bugs…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9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71" y="1546302"/>
            <a:ext cx="11641873" cy="52336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string plus a number? Concatenation</a:t>
            </a:r>
          </a:p>
          <a:p>
            <a:pPr lvl="1"/>
            <a:r>
              <a:rPr lang="en-US" b="1" dirty="0" smtClean="0"/>
              <a:t>“a” + 1</a:t>
            </a:r>
            <a:r>
              <a:rPr lang="en-US" dirty="0" smtClean="0"/>
              <a:t>  becomes </a:t>
            </a:r>
            <a:r>
              <a:rPr lang="en-US" b="1" dirty="0" smtClean="0"/>
              <a:t>“a1”</a:t>
            </a:r>
          </a:p>
          <a:p>
            <a:r>
              <a:rPr lang="en-US" dirty="0" smtClean="0"/>
              <a:t>A string minus a number? Result is not a number…</a:t>
            </a:r>
          </a:p>
          <a:p>
            <a:pPr lvl="1"/>
            <a:r>
              <a:rPr lang="en-US" b="1" dirty="0" smtClean="0"/>
              <a:t>“a” – 1</a:t>
            </a:r>
            <a:r>
              <a:rPr lang="en-US" dirty="0" smtClean="0"/>
              <a:t> becomes </a:t>
            </a:r>
            <a:r>
              <a:rPr lang="en-US" b="1" dirty="0" err="1" smtClean="0"/>
              <a:t>NaN</a:t>
            </a:r>
            <a:endParaRPr lang="en-US" b="1" dirty="0" smtClean="0"/>
          </a:p>
          <a:p>
            <a:r>
              <a:rPr lang="en-US" dirty="0" smtClean="0"/>
              <a:t>An empty object plus an empty array? Numeric 0…</a:t>
            </a:r>
          </a:p>
          <a:p>
            <a:pPr lvl="1"/>
            <a:r>
              <a:rPr lang="en-US" b="1" dirty="0" smtClean="0"/>
              <a:t>{} + []</a:t>
            </a:r>
            <a:r>
              <a:rPr lang="en-US" dirty="0" smtClean="0"/>
              <a:t> becomes </a:t>
            </a:r>
            <a:r>
              <a:rPr lang="en-US" b="1" dirty="0" smtClean="0"/>
              <a:t>0</a:t>
            </a:r>
            <a:r>
              <a:rPr lang="en-US" dirty="0" smtClean="0"/>
              <a:t>  </a:t>
            </a:r>
          </a:p>
          <a:p>
            <a:r>
              <a:rPr lang="en-US" dirty="0" smtClean="0"/>
              <a:t>Other dynamically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Python</a:t>
            </a:r>
            <a:r>
              <a:rPr lang="en-US" dirty="0" smtClean="0"/>
              <a:t>) would throw an exception at runtime</a:t>
            </a:r>
          </a:p>
          <a:p>
            <a:pPr lvl="1"/>
            <a:r>
              <a:rPr lang="en-US" dirty="0" smtClean="0"/>
              <a:t>They are called </a:t>
            </a:r>
            <a:r>
              <a:rPr lang="en-US" i="1" dirty="0" smtClean="0"/>
              <a:t>Strongly Typed</a:t>
            </a:r>
          </a:p>
          <a:p>
            <a:r>
              <a:rPr lang="en-US" dirty="0" smtClean="0"/>
              <a:t>Statically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Java</a:t>
            </a:r>
            <a:r>
              <a:rPr lang="en-US" dirty="0" smtClean="0"/>
              <a:t>) would not even </a:t>
            </a:r>
            <a:r>
              <a:rPr lang="en-US" i="1" dirty="0" smtClean="0"/>
              <a:t>compile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the only </a:t>
            </a:r>
            <a:r>
              <a:rPr lang="en-US" i="1" dirty="0" smtClean="0"/>
              <a:t>exception</a:t>
            </a:r>
            <a:r>
              <a:rPr lang="en-US" dirty="0" smtClean="0"/>
              <a:t> of “+” on String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44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0" y="365125"/>
            <a:ext cx="1126459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equality, use “</a:t>
            </a:r>
            <a:r>
              <a:rPr lang="en-US" b="1" dirty="0" smtClean="0"/>
              <a:t>===</a:t>
            </a:r>
            <a:r>
              <a:rPr lang="en-US" dirty="0" smtClean="0"/>
              <a:t>“ and not “</a:t>
            </a:r>
            <a:r>
              <a:rPr lang="en-US" b="1" dirty="0" smtClean="0"/>
              <a:t>==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46" y="1732118"/>
            <a:ext cx="11443009" cy="486197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false == 0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b="1" dirty="0" smtClean="0"/>
              <a:t>false</a:t>
            </a:r>
            <a:r>
              <a:rPr lang="en-US" dirty="0" smtClean="0"/>
              <a:t> is equivalent to numeric </a:t>
            </a:r>
            <a:r>
              <a:rPr lang="en-US" b="1" dirty="0" smtClean="0"/>
              <a:t>0</a:t>
            </a:r>
            <a:r>
              <a:rPr lang="en-US" dirty="0" smtClean="0"/>
              <a:t>, as the </a:t>
            </a:r>
            <a:r>
              <a:rPr lang="en-US" b="1" dirty="0" smtClean="0"/>
              <a:t>0</a:t>
            </a:r>
            <a:r>
              <a:rPr lang="en-US" dirty="0" smtClean="0"/>
              <a:t> gets transformed into a </a:t>
            </a:r>
            <a:r>
              <a:rPr lang="en-US" dirty="0" err="1" smtClean="0"/>
              <a:t>boolean</a:t>
            </a:r>
            <a:r>
              <a:rPr lang="en-US" dirty="0" smtClean="0"/>
              <a:t> to compare it with </a:t>
            </a:r>
            <a:r>
              <a:rPr lang="en-US" b="1" dirty="0" smtClean="0"/>
              <a:t>false</a:t>
            </a:r>
          </a:p>
          <a:p>
            <a:r>
              <a:rPr lang="en-US" b="1" dirty="0" smtClean="0"/>
              <a:t>false === 0 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false</a:t>
            </a:r>
            <a:r>
              <a:rPr lang="en-US" dirty="0" smtClean="0"/>
              <a:t>, as a </a:t>
            </a:r>
            <a:r>
              <a:rPr lang="en-US" dirty="0" err="1" smtClean="0"/>
              <a:t>boolean</a:t>
            </a:r>
            <a:r>
              <a:rPr lang="en-US" dirty="0" smtClean="0"/>
              <a:t> value is not equal to a numeric value </a:t>
            </a:r>
          </a:p>
          <a:p>
            <a:r>
              <a:rPr lang="en-US" b="1" dirty="0"/>
              <a:t>0 == </a:t>
            </a:r>
            <a:r>
              <a:rPr lang="en-US" b="1" dirty="0" smtClean="0"/>
              <a:t>[]</a:t>
            </a:r>
          </a:p>
          <a:p>
            <a:pPr lvl="1"/>
            <a:r>
              <a:rPr lang="en-US" dirty="0" smtClean="0"/>
              <a:t>surprisingly, that is true in JS, </a:t>
            </a:r>
            <a:r>
              <a:rPr lang="en-US" dirty="0" err="1" smtClean="0"/>
              <a:t>ie</a:t>
            </a:r>
            <a:r>
              <a:rPr lang="en-US" dirty="0" smtClean="0"/>
              <a:t> the numeric </a:t>
            </a:r>
            <a:r>
              <a:rPr lang="en-US" b="1" dirty="0" smtClean="0"/>
              <a:t>0</a:t>
            </a:r>
            <a:r>
              <a:rPr lang="en-US" dirty="0" smtClean="0"/>
              <a:t> is equal to an empty array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lenty of </a:t>
            </a:r>
            <a:r>
              <a:rPr lang="en-US" dirty="0"/>
              <a:t>these </a:t>
            </a:r>
            <a:r>
              <a:rPr lang="en-US" dirty="0" smtClean="0"/>
              <a:t>hilarious cases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https://dorey.github.io/JavaScript-Equality-Table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For negation, use </a:t>
            </a:r>
            <a:r>
              <a:rPr lang="en-US" b="1" dirty="0" smtClean="0"/>
              <a:t>!==</a:t>
            </a:r>
            <a:r>
              <a:rPr lang="en-US" dirty="0" smtClean="0"/>
              <a:t> instead of </a:t>
            </a:r>
            <a:r>
              <a:rPr lang="en-US" b="1" dirty="0" smtClean="0"/>
              <a:t>!=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0802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document software, typical case of writing comments directly in the source code</a:t>
            </a:r>
          </a:p>
          <a:p>
            <a:r>
              <a:rPr lang="en-US" dirty="0" smtClean="0"/>
              <a:t>JS uses similar syntax to other languages (</a:t>
            </a:r>
            <a:r>
              <a:rPr lang="en-US" dirty="0" err="1" smtClean="0"/>
              <a:t>eg</a:t>
            </a:r>
            <a:r>
              <a:rPr lang="en-US" dirty="0" smtClean="0"/>
              <a:t> Java)</a:t>
            </a:r>
          </a:p>
          <a:p>
            <a:r>
              <a:rPr lang="en-US" dirty="0" smtClean="0"/>
              <a:t>Single-line comment: </a:t>
            </a:r>
            <a:r>
              <a:rPr lang="en-US" b="1" dirty="0" smtClean="0"/>
              <a:t>//</a:t>
            </a:r>
          </a:p>
          <a:p>
            <a:r>
              <a:rPr lang="en-US" dirty="0" smtClean="0"/>
              <a:t>Multi-line comment: started with </a:t>
            </a:r>
            <a:r>
              <a:rPr lang="en-US" b="1" dirty="0" smtClean="0"/>
              <a:t>/*</a:t>
            </a:r>
            <a:r>
              <a:rPr lang="en-US" dirty="0" smtClean="0"/>
              <a:t>  and then closed with </a:t>
            </a:r>
            <a:r>
              <a:rPr lang="en-US" b="1" dirty="0" smtClean="0"/>
              <a:t>*/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092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foo = function(){ return 1;}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foo() </a:t>
            </a:r>
            <a:r>
              <a:rPr lang="en-US" dirty="0" smtClean="0"/>
              <a:t>will return value </a:t>
            </a:r>
            <a:r>
              <a:rPr lang="en-US" b="1" dirty="0" smtClean="0"/>
              <a:t>1</a:t>
            </a:r>
          </a:p>
          <a:p>
            <a:r>
              <a:rPr lang="en-US" b="1" dirty="0"/>
              <a:t>add = function(</a:t>
            </a:r>
            <a:r>
              <a:rPr lang="en-US" b="1" dirty="0" err="1"/>
              <a:t>x,y</a:t>
            </a:r>
            <a:r>
              <a:rPr lang="en-US" b="1" dirty="0"/>
              <a:t>){return </a:t>
            </a:r>
            <a:r>
              <a:rPr lang="en-US" b="1" dirty="0" err="1" smtClean="0"/>
              <a:t>x+y</a:t>
            </a:r>
            <a:r>
              <a:rPr lang="en-US" b="1" dirty="0" smtClean="0"/>
              <a:t>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add(1,2)</a:t>
            </a:r>
            <a:r>
              <a:rPr lang="en-US" dirty="0" smtClean="0"/>
              <a:t> will return </a:t>
            </a:r>
            <a:r>
              <a:rPr lang="en-US" b="1" dirty="0" smtClean="0"/>
              <a:t>3</a:t>
            </a:r>
          </a:p>
          <a:p>
            <a:pPr lvl="1"/>
            <a:r>
              <a:rPr lang="en-US" dirty="0"/>
              <a:t>calling </a:t>
            </a:r>
            <a:r>
              <a:rPr lang="en-US" b="1" dirty="0" smtClean="0"/>
              <a:t>add(“a”,</a:t>
            </a:r>
            <a:r>
              <a:rPr lang="en-US" b="1" dirty="0"/>
              <a:t> “</a:t>
            </a:r>
            <a:r>
              <a:rPr lang="en-US" b="1" dirty="0" smtClean="0"/>
              <a:t>b”)</a:t>
            </a:r>
            <a:r>
              <a:rPr lang="en-US" dirty="0" smtClean="0"/>
              <a:t> will return </a:t>
            </a:r>
            <a:r>
              <a:rPr lang="en-US" b="1" dirty="0" smtClean="0"/>
              <a:t>“ab”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4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7" y="1825624"/>
            <a:ext cx="11864897" cy="4879975"/>
          </a:xfrm>
        </p:spPr>
        <p:txBody>
          <a:bodyPr/>
          <a:lstStyle/>
          <a:p>
            <a:r>
              <a:rPr lang="en-US" dirty="0"/>
              <a:t>Document Object </a:t>
            </a:r>
            <a:r>
              <a:rPr lang="en-US" dirty="0" smtClean="0"/>
              <a:t>Model (DOM): object representation of the displayed HTML </a:t>
            </a:r>
          </a:p>
          <a:p>
            <a:r>
              <a:rPr lang="en-US" dirty="0" smtClean="0"/>
              <a:t>One of the main reasons to use JS is to manipulate the DOM, </a:t>
            </a:r>
            <a:r>
              <a:rPr lang="en-US" dirty="0" err="1" smtClean="0"/>
              <a:t>ie</a:t>
            </a:r>
            <a:r>
              <a:rPr lang="en-US" dirty="0" smtClean="0"/>
              <a:t> altering what is displayed to the user</a:t>
            </a:r>
          </a:p>
          <a:p>
            <a:r>
              <a:rPr lang="en-US" dirty="0" smtClean="0"/>
              <a:t>To access the DOM, JS can refer to the object called “</a:t>
            </a:r>
            <a:r>
              <a:rPr lang="en-US" b="1" dirty="0" smtClean="0"/>
              <a:t>document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Call methods on </a:t>
            </a:r>
            <a:r>
              <a:rPr lang="en-US" b="1" dirty="0" smtClean="0"/>
              <a:t>document</a:t>
            </a:r>
            <a:r>
              <a:rPr lang="en-US" dirty="0" smtClean="0"/>
              <a:t> to retrieve object representations of the DOM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6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478" y="3442011"/>
            <a:ext cx="10515600" cy="3270210"/>
          </a:xfrm>
        </p:spPr>
        <p:txBody>
          <a:bodyPr/>
          <a:lstStyle/>
          <a:p>
            <a:r>
              <a:rPr lang="en-US" dirty="0" smtClean="0"/>
              <a:t>Easiest way to retrieve DOM objects is by </a:t>
            </a:r>
            <a:r>
              <a:rPr lang="en-US" i="1" dirty="0" smtClean="0"/>
              <a:t>id</a:t>
            </a:r>
          </a:p>
          <a:p>
            <a:r>
              <a:rPr lang="en-US" dirty="0" smtClean="0"/>
              <a:t>The id needs to be set as HTML attribute, e.g</a:t>
            </a:r>
            <a:r>
              <a:rPr lang="en-US" dirty="0"/>
              <a:t>. </a:t>
            </a:r>
            <a:r>
              <a:rPr lang="en-US" b="1" dirty="0"/>
              <a:t>&lt;</a:t>
            </a:r>
            <a:r>
              <a:rPr lang="en-US" b="1" dirty="0" err="1"/>
              <a:t>textarea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id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textId</a:t>
            </a:r>
            <a:r>
              <a:rPr lang="en-US" b="1" dirty="0">
                <a:solidFill>
                  <a:schemeClr val="accent5"/>
                </a:solidFill>
              </a:rPr>
              <a:t>"</a:t>
            </a:r>
            <a:r>
              <a:rPr lang="en-US" b="1" dirty="0"/>
              <a:t>&gt;&lt;/</a:t>
            </a:r>
            <a:r>
              <a:rPr lang="en-US" b="1" dirty="0" err="1"/>
              <a:t>textarea</a:t>
            </a:r>
            <a:r>
              <a:rPr lang="en-US" b="1" dirty="0"/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8879" y="333548"/>
            <a:ext cx="105156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6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825624"/>
            <a:ext cx="11788140" cy="4895216"/>
          </a:xfrm>
        </p:spPr>
        <p:txBody>
          <a:bodyPr/>
          <a:lstStyle/>
          <a:p>
            <a:r>
              <a:rPr lang="en-US" dirty="0" smtClean="0"/>
              <a:t>There are different ways to execute JS in a page</a:t>
            </a:r>
          </a:p>
          <a:p>
            <a:r>
              <a:rPr lang="en-US" dirty="0" smtClean="0"/>
              <a:t>One  simple approach is to directly register </a:t>
            </a:r>
            <a:r>
              <a:rPr lang="en-US" i="1" dirty="0" smtClean="0"/>
              <a:t>event handlers </a:t>
            </a:r>
            <a:r>
              <a:rPr lang="en-US" dirty="0" smtClean="0"/>
              <a:t>on the HTML tags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&lt;div  </a:t>
            </a:r>
            <a:r>
              <a:rPr lang="en-US" b="1" dirty="0" err="1">
                <a:solidFill>
                  <a:schemeClr val="accent5"/>
                </a:solidFill>
              </a:rPr>
              <a:t>onclick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clearText</a:t>
            </a:r>
            <a:r>
              <a:rPr lang="en-US" b="1" dirty="0">
                <a:solidFill>
                  <a:schemeClr val="accent5"/>
                </a:solidFill>
              </a:rPr>
              <a:t>()" </a:t>
            </a:r>
            <a:r>
              <a:rPr lang="en-US" b="1" dirty="0" smtClean="0"/>
              <a:t>&gt;</a:t>
            </a:r>
            <a:r>
              <a:rPr lang="en-US" b="1" dirty="0"/>
              <a:t>Clear&lt;/div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user on browser clicks on that button, the JS function “</a:t>
            </a:r>
            <a:r>
              <a:rPr lang="en-US" dirty="0" err="1" smtClean="0"/>
              <a:t>clearText</a:t>
            </a:r>
            <a:r>
              <a:rPr lang="en-US" dirty="0" smtClean="0"/>
              <a:t>()” is going to be executed</a:t>
            </a:r>
          </a:p>
          <a:p>
            <a:r>
              <a:rPr lang="en-US" dirty="0" smtClean="0"/>
              <a:t>Event handlers:</a:t>
            </a:r>
          </a:p>
          <a:p>
            <a:pPr lvl="1"/>
            <a:r>
              <a:rPr lang="en-US" i="1" dirty="0" err="1" smtClean="0"/>
              <a:t>onclick</a:t>
            </a:r>
            <a:r>
              <a:rPr lang="en-US" dirty="0" smtClean="0"/>
              <a:t>, </a:t>
            </a:r>
            <a:r>
              <a:rPr lang="en-US" i="1" dirty="0" err="1" smtClean="0"/>
              <a:t>onchange</a:t>
            </a:r>
            <a:r>
              <a:rPr lang="en-US" dirty="0" smtClean="0"/>
              <a:t>, </a:t>
            </a:r>
            <a:r>
              <a:rPr lang="en-US" i="1" dirty="0" err="1" smtClean="0"/>
              <a:t>onmouseover</a:t>
            </a:r>
            <a:r>
              <a:rPr lang="en-US" dirty="0" smtClean="0"/>
              <a:t>, </a:t>
            </a:r>
            <a:r>
              <a:rPr lang="en-US" i="1" dirty="0" err="1" smtClean="0"/>
              <a:t>onmouseout</a:t>
            </a:r>
            <a:r>
              <a:rPr lang="en-US" dirty="0" smtClean="0"/>
              <a:t>, </a:t>
            </a:r>
            <a:r>
              <a:rPr lang="en-US" i="1" dirty="0" err="1" smtClean="0"/>
              <a:t>onkeydown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see </a:t>
            </a:r>
            <a:r>
              <a:rPr lang="en-US" dirty="0"/>
              <a:t>for example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www.w3schools.com/js/js_events.asp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248285"/>
            <a:ext cx="10515600" cy="15728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JS Console, from Chrome Developer Tools, useful for debugging and learning by running custom JS directly on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56" y="1817269"/>
            <a:ext cx="9220953" cy="50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0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Koans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825624"/>
            <a:ext cx="11871960" cy="4826635"/>
          </a:xfrm>
        </p:spPr>
        <p:txBody>
          <a:bodyPr/>
          <a:lstStyle/>
          <a:p>
            <a:r>
              <a:rPr lang="en-US" dirty="0" err="1" smtClean="0"/>
              <a:t>Koans</a:t>
            </a:r>
            <a:r>
              <a:rPr lang="en-US" dirty="0" smtClean="0"/>
              <a:t> are sets of exercises to learn different languages, where you need to fix a series of test cases that fail</a:t>
            </a:r>
          </a:p>
          <a:p>
            <a:r>
              <a:rPr lang="en-US" dirty="0"/>
              <a:t>P</a:t>
            </a:r>
            <a:r>
              <a:rPr lang="en-US" dirty="0" smtClean="0"/>
              <a:t>eople have made different </a:t>
            </a:r>
            <a:r>
              <a:rPr lang="en-US" dirty="0" err="1" smtClean="0"/>
              <a:t>Koans</a:t>
            </a:r>
            <a:r>
              <a:rPr lang="en-US" dirty="0" smtClean="0"/>
              <a:t> for JS, and we will </a:t>
            </a:r>
            <a:r>
              <a:rPr lang="en-US" dirty="0"/>
              <a:t>use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github.com/liammclennan/JavaScript-Koans</a:t>
            </a:r>
            <a:endParaRPr lang="en-US" dirty="0" smtClean="0"/>
          </a:p>
          <a:p>
            <a:pPr lvl="1"/>
            <a:r>
              <a:rPr lang="en-US" dirty="0" smtClean="0"/>
              <a:t>Note: there are quite a few topics there that most likely we will not need in this course, like data structures (stacks and queues), prototypes and regular expressions</a:t>
            </a:r>
          </a:p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843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4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8899</TotalTime>
  <Words>2909</Words>
  <Application>Microsoft Office PowerPoint</Application>
  <PresentationFormat>Widescreen</PresentationFormat>
  <Paragraphs>289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PowerPoint Presentation</vt:lpstr>
      <vt:lpstr>2009-2011 </vt:lpstr>
      <vt:lpstr>Countermeasures</vt:lpstr>
      <vt:lpstr>OS Updates Done Wrong…</vt:lpstr>
      <vt:lpstr>Many anti-virus vendors out there…</vt:lpstr>
      <vt:lpstr>JavaScript</vt:lpstr>
      <vt:lpstr>Main Characteristics</vt:lpstr>
      <vt:lpstr>Interpreted</vt:lpstr>
      <vt:lpstr>Dynamically Typed</vt:lpstr>
      <vt:lpstr>Weakly Typed</vt:lpstr>
      <vt:lpstr>For equality, use “===“ and not “==”</vt:lpstr>
      <vt:lpstr>Code Comments</vt:lpstr>
      <vt:lpstr>Function Declaration</vt:lpstr>
      <vt:lpstr>DOM Manipulation</vt:lpstr>
      <vt:lpstr>PowerPoint Presentation</vt:lpstr>
      <vt:lpstr>JS Interactions</vt:lpstr>
      <vt:lpstr>PowerPoint Presentation</vt:lpstr>
      <vt:lpstr>JS Koans 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669</cp:revision>
  <dcterms:created xsi:type="dcterms:W3CDTF">2017-12-10T14:32:25Z</dcterms:created>
  <dcterms:modified xsi:type="dcterms:W3CDTF">2018-02-20T13:34:59Z</dcterms:modified>
</cp:coreProperties>
</file>